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</p:sldMasterIdLst>
  <p:notesMasterIdLst>
    <p:notesMasterId r:id="rId18"/>
  </p:notesMasterIdLst>
  <p:sldIdLst>
    <p:sldId id="314" r:id="rId2"/>
    <p:sldId id="305" r:id="rId3"/>
    <p:sldId id="348" r:id="rId4"/>
    <p:sldId id="351" r:id="rId5"/>
    <p:sldId id="317" r:id="rId6"/>
    <p:sldId id="356" r:id="rId7"/>
    <p:sldId id="318" r:id="rId8"/>
    <p:sldId id="354" r:id="rId9"/>
    <p:sldId id="332" r:id="rId10"/>
    <p:sldId id="327" r:id="rId11"/>
    <p:sldId id="328" r:id="rId12"/>
    <p:sldId id="347" r:id="rId13"/>
    <p:sldId id="326" r:id="rId14"/>
    <p:sldId id="336" r:id="rId15"/>
    <p:sldId id="337" r:id="rId16"/>
    <p:sldId id="34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9F7D96-D2DD-4861-9663-AF5C6A020322}">
          <p14:sldIdLst>
            <p14:sldId id="314"/>
            <p14:sldId id="305"/>
          </p14:sldIdLst>
        </p14:section>
        <p14:section name="제목 없는 구역" id="{CFCE88F8-DE3A-44C0-A812-3C4FF81ABC8B}">
          <p14:sldIdLst>
            <p14:sldId id="348"/>
            <p14:sldId id="351"/>
            <p14:sldId id="317"/>
            <p14:sldId id="356"/>
            <p14:sldId id="318"/>
            <p14:sldId id="354"/>
            <p14:sldId id="332"/>
            <p14:sldId id="327"/>
            <p14:sldId id="328"/>
            <p14:sldId id="347"/>
            <p14:sldId id="326"/>
            <p14:sldId id="336"/>
            <p14:sldId id="33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103" autoAdjust="0"/>
  </p:normalViewPr>
  <p:slideViewPr>
    <p:cSldViewPr snapToGrid="0">
      <p:cViewPr varScale="1">
        <p:scale>
          <a:sx n="76" d="100"/>
          <a:sy n="76" d="100"/>
        </p:scale>
        <p:origin x="894" y="8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4:28.1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8949,'0'-8756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4:16.0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8844,'0'-8798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3:25.4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1,'4666'0,"-4628"0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30T10:04:28.1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 0,'4734'0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3D06A40-F45E-462C-8051-8638B8FCF009}" type="datetime1">
              <a:rPr lang="ko-KR" altLang="en-US"/>
              <a:pPr lvl="0">
                <a:defRPr/>
              </a:pPr>
              <a:t>2021-11-30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382AD6D-29F1-46E6-BD7F-5EA347D8DE5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na.co.kr/view/AKR2020101105840053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61685" y="2866621"/>
            <a:ext cx="373380" cy="6938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b="1" spc="-300">
              <a:solidFill>
                <a:schemeClr val="accent2"/>
              </a:solidFill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93457" y="5736745"/>
            <a:ext cx="1789932" cy="51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lt1"/>
                </a:solidFill>
              </a:rPr>
              <a:t>2017182044</a:t>
            </a:r>
            <a:r>
              <a:rPr lang="ko-KR" altLang="en-US" sz="1400">
                <a:solidFill>
                  <a:schemeClr val="lt1"/>
                </a:solidFill>
              </a:rPr>
              <a:t> 최은우</a:t>
            </a:r>
          </a:p>
          <a:p>
            <a:pPr lvl="0">
              <a:defRPr/>
            </a:pPr>
            <a:endParaRPr lang="ko-KR" altLang="en-US" sz="1400">
              <a:solidFill>
                <a:srgbClr val="F8B03A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928" y="2249934"/>
            <a:ext cx="6658252" cy="153509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4000" dirty="0">
                <a:solidFill>
                  <a:schemeClr val="lt1"/>
                </a:solidFill>
              </a:rPr>
              <a:t>2021</a:t>
            </a:r>
            <a:r>
              <a:rPr lang="ko-KR" altLang="en-US" sz="4000">
                <a:solidFill>
                  <a:schemeClr val="lt1"/>
                </a:solidFill>
              </a:rPr>
              <a:t>년 졸업작품 초안</a:t>
            </a:r>
          </a:p>
        </p:txBody>
      </p:sp>
      <p:grpSp>
        <p:nvGrpSpPr>
          <p:cNvPr id="37" name="그룹 6"/>
          <p:cNvGrpSpPr/>
          <p:nvPr/>
        </p:nvGrpSpPr>
        <p:grpSpPr>
          <a:xfrm>
            <a:off x="365760" y="3429000"/>
            <a:ext cx="7251940" cy="572533"/>
            <a:chOff x="365760" y="3429000"/>
            <a:chExt cx="7251940" cy="572533"/>
          </a:xfrm>
        </p:grpSpPr>
        <p:cxnSp>
          <p:nvCxnSpPr>
            <p:cNvPr id="39" name="직선 연결선 4"/>
            <p:cNvCxnSpPr/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"/>
            <p:cNvSpPr txBox="1"/>
            <p:nvPr/>
          </p:nvSpPr>
          <p:spPr>
            <a:xfrm>
              <a:off x="365760" y="3632201"/>
              <a:ext cx="223075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bg1"/>
                  </a:solidFill>
                  <a:latin typeface="나눔스퀘어 Bold"/>
                  <a:ea typeface="나눔스퀘어 Bold"/>
                </a:rPr>
                <a:t>2021 </a:t>
              </a:r>
              <a:r>
                <a:rPr lang="ko-KR" altLang="en-US">
                  <a:solidFill>
                    <a:schemeClr val="bg1"/>
                  </a:solidFill>
                  <a:latin typeface="나눔스퀘어 Bold"/>
                  <a:ea typeface="나눔스퀘어 Bold"/>
                </a:rPr>
                <a:t>졸업작품 초안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타 게임과의 차별성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240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차별성과 경쟁성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866275" y="1227831"/>
            <a:ext cx="10508293" cy="5429643"/>
            <a:chOff x="642778" y="2143125"/>
            <a:chExt cx="5453222" cy="1704975"/>
          </a:xfrm>
          <a:solidFill>
            <a:srgbClr val="42C7F1">
              <a:alpha val="50000"/>
            </a:srgbClr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  <a:grpFill/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584413" y="3257550"/>
                <a:ext cx="635038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차별성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  <a:grpFill/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0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630477" cy="342900"/>
              </a:xfrm>
              <a:prstGeom prst="rect">
                <a:avLst/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000"/>
                  <a:t>경쟁성</a:t>
                </a: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  <a:grpFill/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16150" t="7720" r="14160" b="19440"/>
              <a:stretch>
                <a:fillRect/>
              </a:stretch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grpFill/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rcRect l="-3190" t="85300" r="14160" b="-2880"/>
              <a:stretch>
                <a:fillRect/>
              </a:stretch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69" name="TextBox 68"/>
          <p:cNvSpPr txBox="1"/>
          <p:nvPr/>
        </p:nvSpPr>
        <p:spPr>
          <a:xfrm>
            <a:off x="940477" y="1352919"/>
            <a:ext cx="4984442" cy="60109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사람들이 쉽게 이미지 할 수 있는 </a:t>
            </a:r>
            <a:r>
              <a:rPr lang="ko-KR" altLang="en-US" dirty="0" err="1"/>
              <a:t>캐릭을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바탕으로 진입장벽을 낮춘다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/>
              <a:t>PVP</a:t>
            </a:r>
            <a:r>
              <a:rPr lang="ko-KR" altLang="en-US" dirty="0"/>
              <a:t>가 아닌 </a:t>
            </a:r>
            <a:r>
              <a:rPr lang="en-US" altLang="ko-KR" dirty="0"/>
              <a:t>PVE</a:t>
            </a:r>
            <a:r>
              <a:rPr lang="ko-KR" altLang="en-US" dirty="0"/>
              <a:t> 형태의 게임으로서 </a:t>
            </a:r>
          </a:p>
          <a:p>
            <a:pPr>
              <a:defRPr/>
            </a:pPr>
            <a:r>
              <a:rPr lang="ko-KR" altLang="en-US" dirty="0"/>
              <a:t>몬스터를 사냥하는 </a:t>
            </a:r>
            <a:r>
              <a:rPr lang="en-US" altLang="ko-KR" dirty="0"/>
              <a:t>RPG</a:t>
            </a:r>
            <a:r>
              <a:rPr lang="ko-KR" altLang="en-US" dirty="0"/>
              <a:t>의 느낌을 준다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다른 사람 눈치보지 않고 자신만의 조합을</a:t>
            </a:r>
          </a:p>
          <a:p>
            <a:pPr>
              <a:defRPr/>
            </a:pPr>
            <a:r>
              <a:rPr lang="ko-KR" altLang="en-US" dirty="0"/>
              <a:t>완성할 수 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78050" y="1408404"/>
            <a:ext cx="4873471" cy="144909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여러 번의 도전 끝에 자신만의 조합으로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보스를 잡는 쾌감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게임 클리어 시 자신의 머리가 좋은 것으로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느낄 수 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0208" y="2761190"/>
            <a:ext cx="198002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06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기술적요소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F09F03-1509-4C9D-B6C3-483EF08443D1}"/>
              </a:ext>
            </a:extLst>
          </p:cNvPr>
          <p:cNvSpPr txBox="1"/>
          <p:nvPr/>
        </p:nvSpPr>
        <p:spPr>
          <a:xfrm>
            <a:off x="3586858" y="747558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기술적요소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E0FC7-8F52-4745-97B1-FA1A7989B99D}"/>
              </a:ext>
            </a:extLst>
          </p:cNvPr>
          <p:cNvSpPr txBox="1"/>
          <p:nvPr/>
        </p:nvSpPr>
        <p:spPr>
          <a:xfrm>
            <a:off x="3586858" y="1419797"/>
            <a:ext cx="1778521" cy="37398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algn="just">
              <a:buFontTx/>
              <a:buChar char="-"/>
              <a:defRPr/>
            </a:pPr>
            <a:r>
              <a:rPr lang="ko-KR" altLang="en-US" sz="2400" dirty="0">
                <a:solidFill>
                  <a:srgbClr val="3C3C3C"/>
                </a:solidFill>
              </a:rPr>
              <a:t>인공지능</a:t>
            </a: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F8B03A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marL="342900" indent="-342900" algn="just">
              <a:buFontTx/>
              <a:buChar char="-"/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ko-KR" altLang="en-US" sz="2400" dirty="0">
              <a:solidFill>
                <a:srgbClr val="3C3C3C"/>
              </a:solidFill>
            </a:endParaRPr>
          </a:p>
          <a:p>
            <a:pPr algn="just">
              <a:defRPr/>
            </a:pPr>
            <a:endParaRPr lang="en-US" altLang="ko-KR" sz="2400" dirty="0">
              <a:solidFill>
                <a:srgbClr val="3C3C3C"/>
              </a:solidFill>
            </a:endParaRPr>
          </a:p>
          <a:p>
            <a:pPr marL="0" indent="0" algn="just">
              <a:buFontTx/>
              <a:buNone/>
              <a:defRPr/>
            </a:pPr>
            <a:endParaRPr lang="en-US" altLang="ko-KR" sz="2400" dirty="0">
              <a:solidFill>
                <a:srgbClr val="3C3C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40792" y="201387"/>
            <a:ext cx="2249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개인별 준비 현황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79448" y="649706"/>
            <a:ext cx="50032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개인별 관련 수강 과목 및 개발 능력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7" name="TextBox 36"/>
          <p:cNvSpPr txBox="1"/>
          <p:nvPr/>
        </p:nvSpPr>
        <p:spPr>
          <a:xfrm>
            <a:off x="3649644" y="2889633"/>
            <a:ext cx="1216918" cy="4476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ko-KR" altLang="en-US" sz="2400" dirty="0" err="1">
                <a:solidFill>
                  <a:srgbClr val="3C3C3C"/>
                </a:solidFill>
              </a:rPr>
              <a:t>최은우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49642" y="4107354"/>
            <a:ext cx="11929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rgbClr val="3C3C3C"/>
                </a:solidFill>
              </a:rPr>
              <a:t>신동원</a:t>
            </a:r>
            <a:r>
              <a:rPr lang="en-US" altLang="ko-KR" sz="2400" dirty="0">
                <a:solidFill>
                  <a:srgbClr val="3C3C3C"/>
                </a:solidFill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46320" y="4138135"/>
            <a:ext cx="273945" cy="4510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endParaRPr lang="en-US" altLang="ko-KR" sz="2400">
              <a:solidFill>
                <a:srgbClr val="3C3C3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12042" y="1510770"/>
            <a:ext cx="5177013" cy="61736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5033002" y="2855737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dirty="0"/>
              <a:t>인공지능 수업 수강 및 </a:t>
            </a:r>
            <a:r>
              <a:rPr lang="en-US" altLang="ko-KR" dirty="0"/>
              <a:t>3D</a:t>
            </a:r>
            <a:r>
              <a:rPr lang="ko-KR" altLang="en-US" dirty="0"/>
              <a:t>게임프로그래밍</a:t>
            </a:r>
            <a:r>
              <a:rPr lang="en-US" altLang="ko-KR" dirty="0"/>
              <a:t>1,2</a:t>
            </a:r>
            <a:r>
              <a:rPr lang="ko-KR" altLang="en-US" dirty="0"/>
              <a:t> 수강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B1EEE-C916-45A9-B976-1DA090185DFE}"/>
              </a:ext>
            </a:extLst>
          </p:cNvPr>
          <p:cNvSpPr txBox="1"/>
          <p:nvPr/>
        </p:nvSpPr>
        <p:spPr>
          <a:xfrm>
            <a:off x="5121902" y="4051554"/>
            <a:ext cx="5891389" cy="57326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dirty="0"/>
              <a:t>3D</a:t>
            </a:r>
            <a:r>
              <a:rPr lang="ko-KR" altLang="en-US" dirty="0"/>
              <a:t> 모델링 수업 수강 및 </a:t>
            </a:r>
            <a:r>
              <a:rPr lang="en-US" altLang="ko-KR" dirty="0"/>
              <a:t>3D</a:t>
            </a:r>
            <a:r>
              <a:rPr lang="ko-KR" altLang="en-US" dirty="0"/>
              <a:t> 애니메이션 수강</a:t>
            </a:r>
          </a:p>
        </p:txBody>
      </p:sp>
      <p:sp>
        <p:nvSpPr>
          <p:cNvPr id="27" name="오각형 7">
            <a:extLst>
              <a:ext uri="{FF2B5EF4-FFF2-40B4-BE49-F238E27FC236}">
                <a16:creationId xmlns:a16="http://schemas.microsoft.com/office/drawing/2014/main" id="{7B1D0109-1C95-4C61-A878-4CE1BB91345C}"/>
              </a:ext>
            </a:extLst>
          </p:cNvPr>
          <p:cNvSpPr/>
          <p:nvPr/>
        </p:nvSpPr>
        <p:spPr>
          <a:xfrm rot="5400000">
            <a:off x="-894066" y="1815361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 w="12700" cap="flat" cmpd="sng" algn="ctr">
            <a:solidFill>
              <a:srgbClr val="42C7F1">
                <a:alpha val="50000"/>
              </a:srgbClr>
            </a:solidFill>
            <a:prstDash val="solid"/>
            <a:miter/>
            <a:headEnd w="med" len="med"/>
            <a:tailEnd w="med" len="med"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FC74A6-53B4-4FAC-A42C-001E21B4349C}"/>
              </a:ext>
            </a:extLst>
          </p:cNvPr>
          <p:cNvSpPr txBox="1"/>
          <p:nvPr/>
        </p:nvSpPr>
        <p:spPr>
          <a:xfrm>
            <a:off x="962341" y="3037316"/>
            <a:ext cx="23158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07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14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0208" y="276119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08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개발환경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E317944-ED38-4D6A-A6AC-E1C90B9B580D}"/>
              </a:ext>
            </a:extLst>
          </p:cNvPr>
          <p:cNvGrpSpPr/>
          <p:nvPr/>
        </p:nvGrpSpPr>
        <p:grpSpPr>
          <a:xfrm>
            <a:off x="3817144" y="1727924"/>
            <a:ext cx="3637225" cy="653524"/>
            <a:chOff x="899592" y="1733956"/>
            <a:chExt cx="4237997" cy="69635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635DC81-C675-44E3-803B-B0268E42FEB0}"/>
                </a:ext>
              </a:extLst>
            </p:cNvPr>
            <p:cNvSpPr/>
            <p:nvPr/>
          </p:nvSpPr>
          <p:spPr>
            <a:xfrm>
              <a:off x="1691675" y="2000082"/>
              <a:ext cx="3351555" cy="386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Microsoft Windows </a:t>
              </a:r>
              <a:r>
                <a: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10</a:t>
              </a:r>
              <a:endParaRPr lang="ko-KR" altLang="en-US" sz="2000" dirty="0">
                <a:latin typeface="맑은 고딕"/>
                <a:ea typeface="맑은 고딕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B79582C-732C-4E18-8563-11BAFE464F60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4E68551-AB01-4D9D-BFFA-0956959DF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99592" y="1733956"/>
              <a:ext cx="652910" cy="65714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5B209D2-5E3E-4421-83AC-537730E9F3C1}"/>
              </a:ext>
            </a:extLst>
          </p:cNvPr>
          <p:cNvGrpSpPr/>
          <p:nvPr/>
        </p:nvGrpSpPr>
        <p:grpSpPr>
          <a:xfrm>
            <a:off x="3817145" y="3251581"/>
            <a:ext cx="3637306" cy="388446"/>
            <a:chOff x="899592" y="2000083"/>
            <a:chExt cx="4237997" cy="43022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4A6CCD-9C86-40EE-8438-B9506E2FE0F4}"/>
                </a:ext>
              </a:extLst>
            </p:cNvPr>
            <p:cNvSpPr/>
            <p:nvPr/>
          </p:nvSpPr>
          <p:spPr>
            <a:xfrm>
              <a:off x="1691678" y="2000083"/>
              <a:ext cx="3351552" cy="402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Visual Studio 2019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159640E-E8DA-4732-B33C-8B1C030501AF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5A3A68F-4F34-4661-AFD5-4297EF04A100}"/>
              </a:ext>
            </a:extLst>
          </p:cNvPr>
          <p:cNvGrpSpPr/>
          <p:nvPr/>
        </p:nvGrpSpPr>
        <p:grpSpPr>
          <a:xfrm>
            <a:off x="3759436" y="3991682"/>
            <a:ext cx="3688818" cy="765856"/>
            <a:chOff x="686035" y="3840351"/>
            <a:chExt cx="4126069" cy="84385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A68D956-1218-40C4-AFC5-ED160DE0AE6B}"/>
                </a:ext>
              </a:extLst>
            </p:cNvPr>
            <p:cNvGrpSpPr/>
            <p:nvPr/>
          </p:nvGrpSpPr>
          <p:grpSpPr>
            <a:xfrm>
              <a:off x="743745" y="4284093"/>
              <a:ext cx="4068359" cy="400110"/>
              <a:chOff x="899592" y="2000081"/>
              <a:chExt cx="4237997" cy="47525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6FD2ECC-FF48-48A8-B365-A34835FAFEC5}"/>
                  </a:ext>
                </a:extLst>
              </p:cNvPr>
              <p:cNvSpPr/>
              <p:nvPr/>
            </p:nvSpPr>
            <p:spPr>
              <a:xfrm>
                <a:off x="1691674" y="2000081"/>
                <a:ext cx="3351552" cy="475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defRPr lang="ko-KR" altLang="en-US"/>
                </a:pPr>
                <a:r>
                  <a:rPr lang="en-US" altLang="ko-KR" sz="2000" dirty="0">
                    <a:ln w="9525"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ea typeface="한컴 윤고딕 720"/>
                  </a:rPr>
                  <a:t>DirectX 12</a:t>
                </a:r>
                <a:endParaRPr lang="ko-KR" altLang="en-US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CDDDAF42-3E5B-41A5-AD54-56210622680A}"/>
                  </a:ext>
                </a:extLst>
              </p:cNvPr>
              <p:cNvCxnSpPr/>
              <p:nvPr/>
            </p:nvCxnSpPr>
            <p:spPr>
              <a:xfrm>
                <a:off x="899592" y="2430310"/>
                <a:ext cx="4237997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Picture 2" descr="directX 12ì ëí ì´ë¯¸ì§ ê²ìê²°ê³¼">
              <a:extLst>
                <a:ext uri="{FF2B5EF4-FFF2-40B4-BE49-F238E27FC236}">
                  <a16:creationId xmlns:a16="http://schemas.microsoft.com/office/drawing/2014/main" id="{028AF7A5-4C6F-4A8D-9C01-67E87AFA1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22700" t="8440" r="25120" b="13000"/>
            <a:stretch>
              <a:fillRect/>
            </a:stretch>
          </p:blipFill>
          <p:spPr>
            <a:xfrm>
              <a:off x="686035" y="3840351"/>
              <a:ext cx="752272" cy="757823"/>
            </a:xfrm>
            <a:prstGeom prst="rect">
              <a:avLst/>
            </a:prstGeom>
            <a:noFill/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2F11245-B0FB-4560-BFBD-EC1F91C5035A}"/>
              </a:ext>
            </a:extLst>
          </p:cNvPr>
          <p:cNvGrpSpPr/>
          <p:nvPr/>
        </p:nvGrpSpPr>
        <p:grpSpPr>
          <a:xfrm>
            <a:off x="7991653" y="1820307"/>
            <a:ext cx="3637225" cy="588171"/>
            <a:chOff x="899592" y="1755279"/>
            <a:chExt cx="4237997" cy="67503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6D2126F-BDC9-44AC-9E84-0F1FDA4A2EBB}"/>
                </a:ext>
              </a:extLst>
            </p:cNvPr>
            <p:cNvSpPr/>
            <p:nvPr/>
          </p:nvSpPr>
          <p:spPr>
            <a:xfrm>
              <a:off x="1691678" y="2000084"/>
              <a:ext cx="3351552" cy="4167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Adobe Photoshop CS5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42C3F4C-0F6D-4F5C-AC13-E26FE84761F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DCD597B-C0C1-4582-ABDD-7B772448E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9592" y="1755279"/>
              <a:ext cx="652910" cy="614503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259948C-0318-4B5A-A2FD-B22883F79416}"/>
              </a:ext>
            </a:extLst>
          </p:cNvPr>
          <p:cNvGrpSpPr/>
          <p:nvPr/>
        </p:nvGrpSpPr>
        <p:grpSpPr>
          <a:xfrm>
            <a:off x="7991653" y="3051528"/>
            <a:ext cx="3637307" cy="588499"/>
            <a:chOff x="899592" y="1724864"/>
            <a:chExt cx="4237997" cy="71866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68BD554-1E61-4890-8B70-108EC5F7F793}"/>
                </a:ext>
              </a:extLst>
            </p:cNvPr>
            <p:cNvSpPr/>
            <p:nvPr/>
          </p:nvSpPr>
          <p:spPr>
            <a:xfrm>
              <a:off x="1691678" y="2000082"/>
              <a:ext cx="3351554" cy="443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Autodesk 3Ds Max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E2A9C1D3-C508-4CDA-9275-CDF87F740E46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648C516-3163-4205-9FCB-04E4FA9A6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349" y="1724864"/>
              <a:ext cx="551395" cy="675333"/>
            </a:xfrm>
            <a:prstGeom prst="rect">
              <a:avLst/>
            </a:prstGeom>
          </p:spPr>
        </p:pic>
      </p:grpSp>
      <p:pic>
        <p:nvPicPr>
          <p:cNvPr id="57" name="Picture 6" descr="ê´ë ¨ ì´ë¯¸ì§">
            <a:extLst>
              <a:ext uri="{FF2B5EF4-FFF2-40B4-BE49-F238E27FC236}">
                <a16:creationId xmlns:a16="http://schemas.microsoft.com/office/drawing/2014/main" id="{1ECD1462-A2FE-4A31-A0E7-3F3E3779A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3740" t="10100" r="77990" b="27280"/>
          <a:stretch>
            <a:fillRect/>
          </a:stretch>
        </p:blipFill>
        <p:spPr>
          <a:xfrm>
            <a:off x="3783170" y="2901641"/>
            <a:ext cx="661199" cy="670440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32AD31-9094-4720-8D75-566E09090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467" y="4086047"/>
            <a:ext cx="616726" cy="616726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79DDF64C-63C9-441E-BB35-28AD58492434}"/>
              </a:ext>
            </a:extLst>
          </p:cNvPr>
          <p:cNvGrpSpPr/>
          <p:nvPr/>
        </p:nvGrpSpPr>
        <p:grpSpPr>
          <a:xfrm>
            <a:off x="7991653" y="4364158"/>
            <a:ext cx="3637307" cy="400110"/>
            <a:chOff x="899592" y="2000082"/>
            <a:chExt cx="4237997" cy="48860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9782A35-D2FD-48FB-9957-2FF982062196}"/>
                </a:ext>
              </a:extLst>
            </p:cNvPr>
            <p:cNvSpPr/>
            <p:nvPr/>
          </p:nvSpPr>
          <p:spPr>
            <a:xfrm>
              <a:off x="1691678" y="2000082"/>
              <a:ext cx="3351554" cy="488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lang="ko-KR" altLang="en-US"/>
              </a:pPr>
              <a:r>
                <a:rPr lang="en-US" altLang="ko-KR" sz="2000" dirty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ea typeface="한컴 윤고딕 720"/>
                </a:rPr>
                <a:t>Z brush 2021</a:t>
              </a:r>
              <a:endParaRPr lang="ko-KR" altLang="en-US" sz="20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ea typeface="한컴 윤고딕 72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CB88831-AA6B-47B8-8569-137DEB5F5C33}"/>
                </a:ext>
              </a:extLst>
            </p:cNvPr>
            <p:cNvCxnSpPr/>
            <p:nvPr/>
          </p:nvCxnSpPr>
          <p:spPr>
            <a:xfrm>
              <a:off x="899592" y="2430310"/>
              <a:ext cx="4237997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2079415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09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역할분담 및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개발일정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6B0F5-C9B1-4770-AD6C-5EA82C282873}"/>
              </a:ext>
            </a:extLst>
          </p:cNvPr>
          <p:cNvSpPr txBox="1"/>
          <p:nvPr/>
        </p:nvSpPr>
        <p:spPr>
          <a:xfrm>
            <a:off x="3737352" y="2711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9FED67-3BA5-437A-9411-D0DB2FC583E2}"/>
              </a:ext>
            </a:extLst>
          </p:cNvPr>
          <p:cNvSpPr txBox="1"/>
          <p:nvPr/>
        </p:nvSpPr>
        <p:spPr>
          <a:xfrm>
            <a:off x="3737352" y="5989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역할분담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6B25A6-914D-41D8-8955-DE08D39B1264}"/>
              </a:ext>
            </a:extLst>
          </p:cNvPr>
          <p:cNvGrpSpPr/>
          <p:nvPr/>
        </p:nvGrpSpPr>
        <p:grpSpPr>
          <a:xfrm>
            <a:off x="3853120" y="2448004"/>
            <a:ext cx="3714604" cy="4212733"/>
            <a:chOff x="642778" y="1971675"/>
            <a:chExt cx="1927674" cy="1704975"/>
          </a:xfrm>
          <a:solidFill>
            <a:srgbClr val="42C7F1">
              <a:alpha val="50000"/>
            </a:srgbClr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2D716F5-4268-42AE-B3E6-D8DE0AEE5AC7}"/>
                </a:ext>
              </a:extLst>
            </p:cNvPr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77BA97-8DD2-4148-B2A3-DAAAC91CE42A}"/>
                </a:ext>
              </a:extLst>
            </p:cNvPr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dirty="0" err="1"/>
                <a:t>최은우</a:t>
              </a:r>
              <a:endParaRPr lang="ko-KR" altLang="en-US" sz="20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8BBD942-100F-47EA-BDB2-1AB213945519}"/>
              </a:ext>
            </a:extLst>
          </p:cNvPr>
          <p:cNvSpPr txBox="1"/>
          <p:nvPr/>
        </p:nvSpPr>
        <p:spPr>
          <a:xfrm>
            <a:off x="3982809" y="2640066"/>
            <a:ext cx="361031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다이렉트</a:t>
            </a:r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X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로 필드 구현 </a:t>
            </a: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A.I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 구현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게임 알고리즘 구현</a:t>
            </a:r>
          </a:p>
          <a:p>
            <a:pPr lvl="0"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8C39FC-5A2A-4597-83C8-797A092E0990}"/>
              </a:ext>
            </a:extLst>
          </p:cNvPr>
          <p:cNvGrpSpPr/>
          <p:nvPr/>
        </p:nvGrpSpPr>
        <p:grpSpPr>
          <a:xfrm>
            <a:off x="7751897" y="2448004"/>
            <a:ext cx="3714604" cy="4212733"/>
            <a:chOff x="642778" y="1971675"/>
            <a:chExt cx="1927674" cy="1704975"/>
          </a:xfrm>
          <a:solidFill>
            <a:srgbClr val="42C7F1"/>
          </a:solidFill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D1B5D1-8364-4F08-AF04-AA8881568118}"/>
                </a:ext>
              </a:extLst>
            </p:cNvPr>
            <p:cNvSpPr/>
            <p:nvPr/>
          </p:nvSpPr>
          <p:spPr>
            <a:xfrm>
              <a:off x="642778" y="1971675"/>
              <a:ext cx="1927674" cy="1704975"/>
            </a:xfrm>
            <a:prstGeom prst="rect">
              <a:avLst/>
            </a:prstGeom>
            <a:solidFill>
              <a:srgbClr val="42C7F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D628A4-1D66-41CB-81D8-636C470BD4CA}"/>
                </a:ext>
              </a:extLst>
            </p:cNvPr>
            <p:cNvSpPr/>
            <p:nvPr/>
          </p:nvSpPr>
          <p:spPr>
            <a:xfrm>
              <a:off x="696898" y="3456666"/>
              <a:ext cx="648086" cy="196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 dirty="0"/>
                <a:t>신동원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1BFE79-55FF-4A82-8864-378F1B6101AA}"/>
              </a:ext>
            </a:extLst>
          </p:cNvPr>
          <p:cNvSpPr txBox="1"/>
          <p:nvPr/>
        </p:nvSpPr>
        <p:spPr>
          <a:xfrm>
            <a:off x="3737503" y="1227362"/>
            <a:ext cx="67569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개발에 있어 필요한 요소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: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필드 구현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 A.I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구현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게임 알고리즘 구현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,</a:t>
            </a:r>
          </a:p>
          <a:p>
            <a:pPr lvl="0">
              <a:defRPr/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                                                    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그래픽 리소스 제작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UI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제작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사운드와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ea typeface="+mj-ea"/>
              </a:rPr>
              <a:t>이펙트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7FF2FA-EBBE-409B-864C-C6A8BA91510C}"/>
              </a:ext>
            </a:extLst>
          </p:cNvPr>
          <p:cNvSpPr txBox="1"/>
          <p:nvPr/>
        </p:nvSpPr>
        <p:spPr>
          <a:xfrm>
            <a:off x="7856186" y="2646883"/>
            <a:ext cx="3610315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그래픽 리소스 제작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en-US" altLang="ko-KR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UI </a:t>
            </a: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제작</a:t>
            </a: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r>
              <a:rPr lang="ko-KR" altLang="en-US" sz="20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사운드와 이펙트 추가</a:t>
            </a:r>
          </a:p>
          <a:p>
            <a:pPr lvl="0">
              <a:defRPr/>
            </a:pPr>
            <a:endParaRPr lang="en-US" altLang="ko-KR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ko-KR" altLang="en-US" sz="20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  <a:p>
            <a:pPr marL="285750" indent="-285750">
              <a:buFont typeface="Wingdings"/>
              <a:buChar char="§"/>
              <a:defRPr/>
            </a:pPr>
            <a:endParaRPr lang="en-US" altLang="ko-KR" sz="23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09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역할분담 및 개발일정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개발일정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1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0208" y="2347832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10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8D88C-B25F-4CF5-A8C8-0FC09D2F146F}"/>
              </a:ext>
            </a:extLst>
          </p:cNvPr>
          <p:cNvSpPr txBox="1"/>
          <p:nvPr/>
        </p:nvSpPr>
        <p:spPr>
          <a:xfrm>
            <a:off x="3414798" y="309247"/>
            <a:ext cx="1428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08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823F4-4DCF-4511-B2D1-32BB4D2BF82A}"/>
              </a:ext>
            </a:extLst>
          </p:cNvPr>
          <p:cNvSpPr txBox="1"/>
          <p:nvPr/>
        </p:nvSpPr>
        <p:spPr>
          <a:xfrm>
            <a:off x="3414798" y="637048"/>
            <a:ext cx="141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참고문헌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부제목 3">
            <a:extLst>
              <a:ext uri="{FF2B5EF4-FFF2-40B4-BE49-F238E27FC236}">
                <a16:creationId xmlns:a16="http://schemas.microsoft.com/office/drawing/2014/main" id="{9E36207D-6FBF-4504-A2CA-04AF1DAF7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1540" y="1320917"/>
            <a:ext cx="7820252" cy="5016616"/>
          </a:xfrm>
        </p:spPr>
        <p:txBody>
          <a:bodyPr/>
          <a:lstStyle/>
          <a:p>
            <a:pPr algn="l"/>
            <a:r>
              <a:rPr lang="en-US" altLang="ko-KR" sz="1200" dirty="0"/>
              <a:t>3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 https://www.kocca.kr/cop/bbs/view/B0000147/1845578.do?searchCnd=&amp;searchWrd=&amp;cateTp1=&amp;cateTp2=&amp;useAt=&amp;menuNo=201825&amp;categorys=0&amp;subcate=0&amp;cateCode=&amp;type=&amp;instNo=0&amp;questionTp=&amp;uf_Setting=&amp;recovery=&amp;option1=&amp;option2=&amp;year=&amp;categoryCOM062=&amp;categoryCOM063=&amp;categoryCOM208=&amp;categoryInst=&amp;morePage=&amp;delCode=0&amp;qtp=&amp;pageIndex=1#</a:t>
            </a:r>
            <a:r>
              <a:rPr lang="ko-KR" altLang="en-US" sz="1200" dirty="0"/>
              <a:t>한국 콘텐츠 진흥원 </a:t>
            </a:r>
            <a:r>
              <a:rPr lang="en-US" altLang="ko-KR" sz="1200" dirty="0"/>
              <a:t>2021 </a:t>
            </a:r>
            <a:r>
              <a:rPr lang="ko-KR" altLang="en-US" sz="1200" dirty="0"/>
              <a:t>게임 이용자 실태조사</a:t>
            </a:r>
            <a:endParaRPr lang="en-US" altLang="ko-KR" sz="1200" dirty="0"/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dirty="0"/>
              <a:t>4</a:t>
            </a:r>
            <a:r>
              <a:rPr lang="ko-KR" altLang="en-US" sz="1200" dirty="0"/>
              <a:t>페이지</a:t>
            </a:r>
            <a:r>
              <a:rPr lang="en-US" altLang="ko-KR" sz="1200" dirty="0"/>
              <a:t>:</a:t>
            </a:r>
          </a:p>
          <a:p>
            <a:pPr algn="l"/>
            <a:r>
              <a:rPr lang="en-US" altLang="ko-KR" sz="1200" dirty="0">
                <a:hlinkClick r:id="rId2"/>
              </a:rPr>
              <a:t>https://www.yna.co.kr/view/AKR20201011058400530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C7F1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 flipH="1">
            <a:off x="11374154" y="0"/>
            <a:ext cx="579447" cy="1227831"/>
            <a:chOff x="1066216" y="-1"/>
            <a:chExt cx="2337872" cy="4953878"/>
          </a:xfrm>
          <a:solidFill>
            <a:schemeClr val="lt1"/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7872" cy="4953878"/>
              <a:chOff x="662180" y="-1"/>
              <a:chExt cx="1886220" cy="4242180"/>
            </a:xfrm>
            <a:grpFill/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10" y="710869"/>
                <a:ext cx="1754690" cy="0"/>
              </a:xfrm>
              <a:prstGeom prst="line">
                <a:avLst/>
              </a:prstGeom>
              <a:grpFill/>
              <a:ln>
                <a:solidFill>
                  <a:schemeClr val="lt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solidFill>
                <a:schemeClr val="lt1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618333" y="944398"/>
            <a:ext cx="1892968" cy="446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lt1"/>
                </a:solidFill>
              </a:rPr>
              <a:t>CONTENTS</a:t>
            </a:r>
            <a:endParaRPr lang="ko-KR" altLang="en-US" sz="2400" b="1" dirty="0">
              <a:solidFill>
                <a:schemeClr val="lt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604120" y="819257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2002" y="879490"/>
            <a:ext cx="588624" cy="493769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01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02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03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04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444" y="1486416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개발배경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6444" y="2755235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분석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6444" y="4018829"/>
            <a:ext cx="15792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방향 결론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6444" y="5282423"/>
            <a:ext cx="23391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게임 소개 및 게임 방법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5546" y="769279"/>
            <a:ext cx="588623" cy="518911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r">
              <a:lnSpc>
                <a:spcPct val="360000"/>
              </a:lnSpc>
              <a:defRPr/>
            </a:pPr>
            <a:r>
              <a:rPr lang="en-US" altLang="ko-KR" sz="2300" b="1" spc="300" dirty="0">
                <a:solidFill>
                  <a:schemeClr val="bg1"/>
                </a:solidFill>
              </a:rPr>
              <a:t>05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06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07</a:t>
            </a:r>
          </a:p>
          <a:p>
            <a:pPr algn="r">
              <a:lnSpc>
                <a:spcPct val="360000"/>
              </a:lnSpc>
              <a:defRPr/>
            </a:pPr>
            <a:r>
              <a:rPr lang="en-US" altLang="ko-KR" sz="2300" b="1" dirty="0">
                <a:solidFill>
                  <a:schemeClr val="bg1"/>
                </a:solidFill>
              </a:rPr>
              <a:t>08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9987" y="2744785"/>
            <a:ext cx="13051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기술적 요소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49987" y="4013604"/>
            <a:ext cx="17908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</a:rPr>
              <a:t>개인별 준비 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49986" y="5282423"/>
            <a:ext cx="10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14169" y="1471071"/>
            <a:ext cx="20024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타 게임과의 차별성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9753" y="0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/>
              <a:t>001</a:t>
            </a:r>
            <a:r>
              <a:rPr lang="ko-KR" altLang="en-US" sz="2800" dirty="0"/>
              <a:t>  </a:t>
            </a:r>
          </a:p>
          <a:p>
            <a:pPr lvl="0">
              <a:defRPr/>
            </a:pPr>
            <a:r>
              <a:rPr lang="ko-KR" altLang="en-US" sz="2800" dirty="0"/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5137886" y="3726199"/>
            <a:ext cx="44712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[</a:t>
            </a:r>
            <a:r>
              <a:rPr lang="ko-KR" altLang="en-US" sz="1000" dirty="0"/>
              <a:t>한국 콘텐츠 진흥원 </a:t>
            </a:r>
            <a:r>
              <a:rPr lang="en-US" altLang="ko-KR" sz="1000" dirty="0"/>
              <a:t>2021 </a:t>
            </a:r>
            <a:r>
              <a:rPr lang="ko-KR" altLang="en-US" sz="1000" dirty="0"/>
              <a:t>게임이용자 실태조사 중 </a:t>
            </a:r>
            <a:r>
              <a:rPr lang="en-US" altLang="ko-KR" sz="1000" dirty="0"/>
              <a:t>13p 1. </a:t>
            </a:r>
            <a:r>
              <a:rPr lang="ko-KR" altLang="en-US" sz="1000" dirty="0"/>
              <a:t>전체 게임 이용률</a:t>
            </a:r>
            <a:r>
              <a:rPr lang="en-US" altLang="ko-KR" sz="1000" dirty="0"/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2043660" y="348286"/>
            <a:ext cx="2672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모바일 게임의 인기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C490F90-39BA-43B0-B68B-501BE7A3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6053" y="4347763"/>
            <a:ext cx="8869885" cy="1240294"/>
          </a:xfrm>
        </p:spPr>
        <p:txBody>
          <a:bodyPr/>
          <a:lstStyle/>
          <a:p>
            <a:pPr algn="just"/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다음 통계에 따르면 모바일류 게임 이용 연령대 중 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대가 가장 높은 수치를 기록한다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 algn="just"/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=&gt; </a:t>
            </a:r>
          </a:p>
          <a:p>
            <a:pPr algn="just"/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현재 만들 게임의 주 타겟층을 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10, 20</a:t>
            </a:r>
            <a:r>
              <a:rPr lang="ko-KR" altLang="en-US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대로 잡는다면 시장에서 유리하다</a:t>
            </a:r>
            <a:r>
              <a:rPr lang="en-US" altLang="ko-KR" sz="16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305AA6C-5284-4974-8BBB-3E7F1E0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40" y="961420"/>
            <a:ext cx="8869886" cy="31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6392" y="229941"/>
            <a:ext cx="181972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/>
              <a:t>002</a:t>
            </a:r>
            <a:r>
              <a:rPr lang="ko-KR" altLang="en-US" sz="2800" dirty="0"/>
              <a:t>  </a:t>
            </a:r>
          </a:p>
          <a:p>
            <a:pPr lvl="0">
              <a:defRPr/>
            </a:pPr>
            <a:r>
              <a:rPr lang="ko-KR" altLang="en-US" sz="2800" dirty="0"/>
              <a:t>개발 방향 </a:t>
            </a:r>
            <a:endParaRPr lang="en-US" altLang="ko-KR" sz="2800" dirty="0"/>
          </a:p>
          <a:p>
            <a:pPr lvl="0">
              <a:defRPr/>
            </a:pPr>
            <a:r>
              <a:rPr lang="ko-KR" altLang="en-US" sz="2800" dirty="0"/>
              <a:t>분석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5FC12-8553-42B4-8B82-83EADE48417E}"/>
              </a:ext>
            </a:extLst>
          </p:cNvPr>
          <p:cNvSpPr txBox="1"/>
          <p:nvPr/>
        </p:nvSpPr>
        <p:spPr>
          <a:xfrm>
            <a:off x="2043660" y="5645100"/>
            <a:ext cx="95212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/>
              <a:t>2021</a:t>
            </a:r>
            <a:r>
              <a:rPr lang="ko-KR" altLang="en-US" sz="2000" dirty="0"/>
              <a:t>년 한국 콘텐츠진흥원의 조사결과에 따르면</a:t>
            </a:r>
            <a:r>
              <a:rPr lang="en-US" altLang="ko-KR" sz="2000" dirty="0"/>
              <a:t>, </a:t>
            </a:r>
            <a:r>
              <a:rPr lang="ko-KR" altLang="en-US" sz="2000" dirty="0"/>
              <a:t>모바일 게임 장르들 중 가장 인기있는 장르는 퍼즐과 롤플레잉 이다</a:t>
            </a:r>
            <a:r>
              <a:rPr lang="en-US" altLang="ko-KR" sz="2000" dirty="0"/>
              <a:t>.</a:t>
            </a:r>
            <a:r>
              <a:rPr lang="ko-KR" altLang="en-US" sz="2000" dirty="0"/>
              <a:t>  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7EC66-4698-46A2-B037-4746DC2261C4}"/>
              </a:ext>
            </a:extLst>
          </p:cNvPr>
          <p:cNvSpPr txBox="1"/>
          <p:nvPr/>
        </p:nvSpPr>
        <p:spPr>
          <a:xfrm>
            <a:off x="2283214" y="691605"/>
            <a:ext cx="49936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현재 가장 인기있는 장르는 무엇인가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2E9D5-5E04-405F-8213-22119156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601" y="1384502"/>
            <a:ext cx="9243114" cy="3516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AD805-5811-4823-84CF-EDDE160C9781}"/>
              </a:ext>
            </a:extLst>
          </p:cNvPr>
          <p:cNvSpPr txBox="1"/>
          <p:nvPr/>
        </p:nvSpPr>
        <p:spPr>
          <a:xfrm>
            <a:off x="2906981" y="4870316"/>
            <a:ext cx="7627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/>
              <a:t>[</a:t>
            </a:r>
            <a:r>
              <a:rPr lang="ko-KR" altLang="en-US" sz="1600" dirty="0"/>
              <a:t>한국 콘텐츠진흥원</a:t>
            </a:r>
            <a:r>
              <a:rPr lang="en-US" altLang="ko-KR" sz="1600" dirty="0"/>
              <a:t>, “2021 </a:t>
            </a:r>
            <a:r>
              <a:rPr lang="ko-KR" altLang="en-US" sz="1600" dirty="0"/>
              <a:t>게임이용자 실태조사</a:t>
            </a:r>
            <a:r>
              <a:rPr lang="en-US" altLang="ko-KR" sz="1600" dirty="0"/>
              <a:t>” </a:t>
            </a:r>
            <a:r>
              <a:rPr lang="ko-KR" altLang="en-US" sz="1600" dirty="0"/>
              <a:t>중 </a:t>
            </a:r>
            <a:r>
              <a:rPr lang="en-US" altLang="ko-KR" sz="1600" dirty="0"/>
              <a:t>91p </a:t>
            </a:r>
            <a:r>
              <a:rPr lang="ko-KR" altLang="en-US" sz="1600" dirty="0"/>
              <a:t>모바일</a:t>
            </a:r>
            <a:r>
              <a:rPr lang="en-US" altLang="ko-KR" sz="1600" dirty="0"/>
              <a:t> </a:t>
            </a:r>
            <a:r>
              <a:rPr lang="ko-KR" altLang="en-US" sz="1600" dirty="0"/>
              <a:t>게임 주 이용 장르</a:t>
            </a:r>
            <a:r>
              <a:rPr lang="en-US" altLang="ko-KR" sz="1600" dirty="0"/>
              <a:t>]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90CD658B-E7F9-4AA5-BB18-637DFA5E3961}"/>
                  </a:ext>
                </a:extLst>
              </p14:cNvPr>
              <p14:cNvContentPartPr/>
              <p14:nvPr/>
            </p14:nvContentPartPr>
            <p14:xfrm>
              <a:off x="2600500" y="1660720"/>
              <a:ext cx="360" cy="315252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90CD658B-E7F9-4AA5-BB18-637DFA5E39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1500" y="1652080"/>
                <a:ext cx="18000" cy="31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E383C953-F0AE-437B-88DA-1EA6C1892101}"/>
                  </a:ext>
                </a:extLst>
              </p14:cNvPr>
              <p14:cNvContentPartPr/>
              <p14:nvPr/>
            </p14:nvContentPartPr>
            <p14:xfrm>
              <a:off x="4314820" y="1671160"/>
              <a:ext cx="360" cy="316764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E383C953-F0AE-437B-88DA-1EA6C1892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6180" y="1662520"/>
                <a:ext cx="18000" cy="31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20DD20BE-E816-46BF-B3AB-A91D03F4FAC4}"/>
                  </a:ext>
                </a:extLst>
              </p14:cNvPr>
              <p14:cNvContentPartPr/>
              <p14:nvPr/>
            </p14:nvContentPartPr>
            <p14:xfrm>
              <a:off x="2603020" y="4821880"/>
              <a:ext cx="169380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20DD20BE-E816-46BF-B3AB-A91D03F4FA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4020" y="4813240"/>
                <a:ext cx="1711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0B8158F4-8680-45B4-A6F7-01442A22A33F}"/>
                  </a:ext>
                </a:extLst>
              </p14:cNvPr>
              <p14:cNvContentPartPr/>
              <p14:nvPr/>
            </p14:nvContentPartPr>
            <p14:xfrm>
              <a:off x="2605900" y="1647040"/>
              <a:ext cx="170460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0B8158F4-8680-45B4-A6F7-01442A22A3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6900" y="1638040"/>
                <a:ext cx="1722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6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3317" y="548152"/>
            <a:ext cx="172034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/>
              <a:t>002</a:t>
            </a:r>
            <a:r>
              <a:rPr lang="ko-KR" altLang="en-US" sz="2800" dirty="0"/>
              <a:t>  </a:t>
            </a:r>
          </a:p>
          <a:p>
            <a:pPr lvl="0">
              <a:defRPr/>
            </a:pPr>
            <a:r>
              <a:rPr lang="ko-KR" altLang="en-US" sz="2800" dirty="0"/>
              <a:t>개발 방향</a:t>
            </a:r>
            <a:endParaRPr lang="en-US" altLang="ko-KR" sz="2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FDA652-010F-4793-A95A-82387AA6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4" y="1292546"/>
            <a:ext cx="2857501" cy="160734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330858-1884-4102-9C88-97A8DD27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988" y="1292546"/>
            <a:ext cx="2857500" cy="160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CA2976-B016-43D2-AC73-48D382D8B455}"/>
              </a:ext>
            </a:extLst>
          </p:cNvPr>
          <p:cNvSpPr txBox="1"/>
          <p:nvPr/>
        </p:nvSpPr>
        <p:spPr>
          <a:xfrm>
            <a:off x="2467644" y="620273"/>
            <a:ext cx="11721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결론은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AA6B4B-B7FC-400F-9E5B-BDDFE4B7B592}"/>
              </a:ext>
            </a:extLst>
          </p:cNvPr>
          <p:cNvSpPr txBox="1"/>
          <p:nvPr/>
        </p:nvSpPr>
        <p:spPr>
          <a:xfrm>
            <a:off x="2246121" y="5033982"/>
            <a:ext cx="76997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기존 오토 배틀 게임들은 전부 유명 </a:t>
            </a:r>
            <a:r>
              <a:rPr lang="en-US" altLang="ko-KR" sz="1200" dirty="0"/>
              <a:t>IP</a:t>
            </a:r>
            <a:r>
              <a:rPr lang="ko-KR" altLang="en-US" sz="1200" dirty="0"/>
              <a:t>를 기반으로 해서 만들어진 미니 게임 형식의 게임이다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이러한 미니 오토 배틀 게임을 하려면 기존 </a:t>
            </a:r>
            <a:r>
              <a:rPr lang="en-US" altLang="ko-KR" sz="1200" dirty="0"/>
              <a:t>IP</a:t>
            </a:r>
            <a:r>
              <a:rPr lang="ko-KR" altLang="en-US" sz="1200" dirty="0"/>
              <a:t>에 대한 이해도를 요구한다</a:t>
            </a:r>
            <a:r>
              <a:rPr lang="en-US" altLang="ko-KR" sz="1200" dirty="0"/>
              <a:t>.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누구나 이해하기 쉬운 오토 배틀 게임을 만든다</a:t>
            </a:r>
            <a:r>
              <a:rPr lang="en-US" altLang="ko-KR" sz="1600" b="1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73378-C3F6-4627-ACDF-487CCC30AF00}"/>
              </a:ext>
            </a:extLst>
          </p:cNvPr>
          <p:cNvSpPr txBox="1"/>
          <p:nvPr/>
        </p:nvSpPr>
        <p:spPr>
          <a:xfrm>
            <a:off x="2246121" y="3388039"/>
            <a:ext cx="769975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앞서 보았듯이</a:t>
            </a:r>
            <a:r>
              <a:rPr lang="en-US" altLang="ko-KR" sz="1200" dirty="0"/>
              <a:t>, </a:t>
            </a:r>
            <a:r>
              <a:rPr lang="ko-KR" altLang="en-US" sz="1200" dirty="0"/>
              <a:t>현세대에서 가장 인기있는 게임 플랫폼은 모바일 게임이고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게임 중 가장 인기있는 장르는 </a:t>
            </a:r>
            <a:r>
              <a:rPr lang="en-US" altLang="ko-KR" sz="1200" dirty="0"/>
              <a:t>‘</a:t>
            </a:r>
            <a:r>
              <a:rPr lang="ko-KR" altLang="en-US" sz="1200" dirty="0"/>
              <a:t>퍼즐</a:t>
            </a:r>
            <a:r>
              <a:rPr lang="en-US" altLang="ko-KR" sz="1200" dirty="0"/>
              <a:t>’</a:t>
            </a:r>
            <a:r>
              <a:rPr lang="ko-KR" altLang="en-US" sz="1200" dirty="0"/>
              <a:t>과 </a:t>
            </a:r>
            <a:r>
              <a:rPr lang="en-US" altLang="ko-KR" sz="1200" dirty="0"/>
              <a:t>‘</a:t>
            </a:r>
            <a:r>
              <a:rPr lang="ko-KR" altLang="en-US" sz="1200" dirty="0"/>
              <a:t>롤플레잉</a:t>
            </a:r>
            <a:r>
              <a:rPr lang="en-US" altLang="ko-KR" sz="1200" dirty="0"/>
              <a:t>’</a:t>
            </a:r>
            <a:r>
              <a:rPr lang="ko-KR" altLang="en-US" sz="1200" dirty="0"/>
              <a:t>이다</a:t>
            </a:r>
            <a:r>
              <a:rPr lang="en-US" altLang="ko-KR" sz="1200" dirty="0"/>
              <a:t>. </a:t>
            </a:r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ko-KR" altLang="en-US" sz="1600" b="1" dirty="0"/>
              <a:t>이러한 퍼즐과 롤플레잉 요소를 결합한 오토 배틀 게임을 만든다</a:t>
            </a:r>
            <a:r>
              <a:rPr lang="en-US" altLang="ko-KR" sz="1600" b="1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0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5699" y="2651370"/>
            <a:ext cx="1620957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04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게임방법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2B19F6-3A2B-426A-A12D-1B346E950D99}"/>
              </a:ext>
            </a:extLst>
          </p:cNvPr>
          <p:cNvSpPr txBox="1"/>
          <p:nvPr/>
        </p:nvSpPr>
        <p:spPr>
          <a:xfrm>
            <a:off x="5187428" y="517937"/>
            <a:ext cx="4157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자신만의 조합을 완성하여 배치시킨다</a:t>
            </a:r>
            <a:r>
              <a:rPr lang="en-US" altLang="ko-KR" dirty="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204B153-645B-4545-9CBC-8D35F175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9596" y="922439"/>
            <a:ext cx="5219187" cy="258001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BA78D9-BE5C-47B1-8548-EAEFA5DFC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1600" y="3939569"/>
            <a:ext cx="4155180" cy="2031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A0711D-D0B0-4F86-9C0F-86E37EF1338B}"/>
              </a:ext>
            </a:extLst>
          </p:cNvPr>
          <p:cNvSpPr txBox="1"/>
          <p:nvPr/>
        </p:nvSpPr>
        <p:spPr>
          <a:xfrm>
            <a:off x="3781492" y="3536343"/>
            <a:ext cx="696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배치된 캐릭터들이 자동으로 전투를 진행한다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85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839508" y="1618860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947410" y="3381406"/>
            <a:ext cx="278130" cy="464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500">
              <a:solidFill>
                <a:srgbClr val="F8B03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56934" y="4591364"/>
            <a:ext cx="278131" cy="4454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40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-347807" y="-6740"/>
            <a:ext cx="21895160" cy="821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91672" y="1333815"/>
            <a:ext cx="10425837" cy="359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4" name="TextBox 53"/>
          <p:cNvSpPr txBox="1"/>
          <p:nvPr/>
        </p:nvSpPr>
        <p:spPr>
          <a:xfrm>
            <a:off x="462367" y="1245621"/>
            <a:ext cx="10724445" cy="362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오토 배틀 장르의 게임으로 자신만의 조합을 완성하여 적을 쓰러트린다</a:t>
            </a:r>
            <a:r>
              <a:rPr lang="en-US" altLang="ko-KR" dirty="0"/>
              <a:t>.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4467" y="1725311"/>
            <a:ext cx="3760244" cy="18588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C8DA7F-678C-4478-BF3C-5642D12B3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50307" y="4021239"/>
            <a:ext cx="4155180" cy="20311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57BAB1-AD3B-480F-BC2A-D7754B19ECE8}"/>
              </a:ext>
            </a:extLst>
          </p:cNvPr>
          <p:cNvSpPr txBox="1"/>
          <p:nvPr/>
        </p:nvSpPr>
        <p:spPr>
          <a:xfrm>
            <a:off x="1287750" y="3630755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/>
              <a:t>플레이어는 캐릭터의 위치만 배치하면 자동으로 전투를 진행한다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42C7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710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게임소개 및 게임방법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717500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게임소개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</a:rPr>
              <a:t> 게임 진행 순서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solidFill>
            <a:srgbClr val="42C7F1">
              <a:alpha val="50000"/>
            </a:srgbClr>
          </a:solidFill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grpFill/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l="-3190" t="85300" r="14160" b="-2880"/>
            <a:stretch>
              <a:fillRect/>
            </a:stretch>
          </p:blipFill>
          <p:spPr>
            <a:xfrm>
              <a:off x="1599642" y="2337236"/>
              <a:ext cx="598243" cy="13349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" name="Rectangle 2"/>
          <p:cNvSpPr>
            <a:spLocks noChangeArrowheads="1"/>
          </p:cNvSpPr>
          <p:nvPr/>
        </p:nvSpPr>
        <p:spPr>
          <a:xfrm>
            <a:off x="-1679087" y="1485506"/>
            <a:ext cx="25547056" cy="9580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769315" y="1091847"/>
            <a:ext cx="6676320" cy="363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55" name="TextBox 54"/>
          <p:cNvSpPr txBox="1"/>
          <p:nvPr/>
        </p:nvSpPr>
        <p:spPr>
          <a:xfrm>
            <a:off x="1416538" y="1171222"/>
            <a:ext cx="9586736" cy="360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56" name="직사각형 55"/>
          <p:cNvSpPr/>
          <p:nvPr/>
        </p:nvSpPr>
        <p:spPr>
          <a:xfrm>
            <a:off x="650788" y="2841909"/>
            <a:ext cx="1772708" cy="13043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7" name="화살표: 오른쪽 56"/>
          <p:cNvSpPr/>
          <p:nvPr/>
        </p:nvSpPr>
        <p:spPr>
          <a:xfrm>
            <a:off x="2827483" y="2730393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8" name="직사각형 57"/>
          <p:cNvSpPr/>
          <p:nvPr/>
        </p:nvSpPr>
        <p:spPr>
          <a:xfrm>
            <a:off x="4950972" y="2740914"/>
            <a:ext cx="1622777" cy="1304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397681" y="2831388"/>
            <a:ext cx="1976887" cy="1314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1" name="TextBox 60"/>
          <p:cNvSpPr txBox="1"/>
          <p:nvPr/>
        </p:nvSpPr>
        <p:spPr>
          <a:xfrm>
            <a:off x="636433" y="1171222"/>
            <a:ext cx="16084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재화로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캐릭터 구매</a:t>
            </a:r>
          </a:p>
          <a:p>
            <a:pPr>
              <a:defRPr/>
            </a:pPr>
            <a:r>
              <a:rPr lang="ko-KR" altLang="en-US" dirty="0"/>
              <a:t>및</a:t>
            </a:r>
          </a:p>
          <a:p>
            <a:pPr>
              <a:defRPr/>
            </a:pPr>
            <a:r>
              <a:rPr lang="ko-KR" altLang="en-US" dirty="0"/>
              <a:t>캐릭터 배치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26686" y="1304304"/>
            <a:ext cx="1422091" cy="2273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  자동 전투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355536" y="1232251"/>
            <a:ext cx="18061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전투 결과에 </a:t>
            </a:r>
          </a:p>
          <a:p>
            <a:pPr>
              <a:defRPr/>
            </a:pPr>
            <a:r>
              <a:rPr lang="ko-KR" altLang="en-US" dirty="0"/>
              <a:t>따른</a:t>
            </a:r>
          </a:p>
          <a:p>
            <a:pPr>
              <a:defRPr/>
            </a:pPr>
            <a:r>
              <a:rPr lang="ko-KR" altLang="en-US" dirty="0"/>
              <a:t>보상</a:t>
            </a:r>
            <a:r>
              <a:rPr lang="en-US" altLang="ko-KR" dirty="0"/>
              <a:t>,</a:t>
            </a:r>
            <a:r>
              <a:rPr lang="ko-KR" altLang="en-US" dirty="0"/>
              <a:t> 재화 수령 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6C2B588-C606-4801-9D51-04D26B5A3301}"/>
              </a:ext>
            </a:extLst>
          </p:cNvPr>
          <p:cNvSpPr/>
          <p:nvPr/>
        </p:nvSpPr>
        <p:spPr>
          <a:xfrm>
            <a:off x="7176633" y="2698740"/>
            <a:ext cx="1596319" cy="1384652"/>
          </a:xfrm>
          <a:prstGeom prst="rightArrow">
            <a:avLst>
              <a:gd name="adj1" fmla="val 50000"/>
              <a:gd name="adj2" fmla="val 50000"/>
            </a:avLst>
          </a:prstGeom>
          <a:ln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화살표: U자형 5">
            <a:extLst>
              <a:ext uri="{FF2B5EF4-FFF2-40B4-BE49-F238E27FC236}">
                <a16:creationId xmlns:a16="http://schemas.microsoft.com/office/drawing/2014/main" id="{7F3A6448-9C2A-4B43-8E19-60108E1FABB8}"/>
              </a:ext>
            </a:extLst>
          </p:cNvPr>
          <p:cNvSpPr/>
          <p:nvPr/>
        </p:nvSpPr>
        <p:spPr>
          <a:xfrm flipH="1" flipV="1">
            <a:off x="1416538" y="4576842"/>
            <a:ext cx="8950955" cy="755285"/>
          </a:xfrm>
          <a:prstGeom prst="utur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5979" y="2062108"/>
            <a:ext cx="8675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4499" y="2648981"/>
            <a:ext cx="2350323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타 게임과의</a:t>
            </a:r>
          </a:p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208" y="2761190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</a:rPr>
              <a:t>005</a:t>
            </a:r>
            <a:r>
              <a:rPr lang="ko-KR" altLang="en-US" sz="280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차별성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연구목적</a:t>
            </a:r>
          </a:p>
        </p:txBody>
      </p:sp>
      <p:sp>
        <p:nvSpPr>
          <p:cNvPr id="28" name="오각형 7"/>
          <p:cNvSpPr/>
          <p:nvPr/>
        </p:nvSpPr>
        <p:spPr>
          <a:xfrm rot="5400000">
            <a:off x="-902571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rgbClr val="42C7F1">
              <a:alpha val="50000"/>
            </a:srgbClr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943659" y="3715297"/>
            <a:ext cx="2332394" cy="10902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43659" y="922439"/>
            <a:ext cx="233239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2689" y="3315232"/>
            <a:ext cx="2178802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05</a:t>
            </a:r>
            <a:r>
              <a:rPr lang="ko-KR" altLang="en-US" sz="2800" dirty="0">
                <a:solidFill>
                  <a:schemeClr val="bg1"/>
                </a:solidFill>
              </a:rPr>
              <a:t> 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타 게임과의 </a:t>
            </a:r>
          </a:p>
          <a:p>
            <a:pPr lvl="0">
              <a:defRPr/>
            </a:pPr>
            <a:r>
              <a:rPr lang="ko-KR" altLang="en-US" sz="2800" dirty="0">
                <a:solidFill>
                  <a:schemeClr val="bg1"/>
                </a:solidFill>
              </a:rPr>
              <a:t>차별성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64B17D-F9E8-406A-A2AA-3810E1DAB814}"/>
              </a:ext>
            </a:extLst>
          </p:cNvPr>
          <p:cNvSpPr txBox="1"/>
          <p:nvPr/>
        </p:nvSpPr>
        <p:spPr>
          <a:xfrm>
            <a:off x="5429901" y="395269"/>
            <a:ext cx="4327864" cy="499369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sz="2400" dirty="0" err="1"/>
              <a:t>롤토체스</a:t>
            </a:r>
            <a:endParaRPr lang="ko-KR" altLang="en-US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76C4E8-A75D-4631-B3FF-4C19A059C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57142" y="922439"/>
            <a:ext cx="8178552" cy="37777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21FBF9-31D1-4114-8A94-83A93E490A8D}"/>
              </a:ext>
            </a:extLst>
          </p:cNvPr>
          <p:cNvSpPr txBox="1"/>
          <p:nvPr/>
        </p:nvSpPr>
        <p:spPr>
          <a:xfrm>
            <a:off x="3663614" y="4889590"/>
            <a:ext cx="8008397" cy="860024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/>
              <a:t>자신만의 조합을 완성하여 다른 플레이어와 겨루는 </a:t>
            </a:r>
          </a:p>
          <a:p>
            <a:pPr algn="ctr">
              <a:defRPr/>
            </a:pPr>
            <a:r>
              <a:rPr lang="ko-KR" altLang="en-US"/>
              <a:t>오토배틀 장르의 </a:t>
            </a:r>
            <a:r>
              <a:rPr lang="en-US" altLang="ko-KR"/>
              <a:t>PVP</a:t>
            </a:r>
            <a:r>
              <a:rPr lang="ko-KR" altLang="en-US"/>
              <a:t>게임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631</Words>
  <Application>Microsoft Office PowerPoint</Application>
  <PresentationFormat>와이드스크린</PresentationFormat>
  <Paragraphs>200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HY신명조</vt:lpstr>
      <vt:lpstr>나눔바른고딕</vt:lpstr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신 동원</cp:lastModifiedBy>
  <cp:revision>193</cp:revision>
  <dcterms:created xsi:type="dcterms:W3CDTF">2015-04-14T11:49:33Z</dcterms:created>
  <dcterms:modified xsi:type="dcterms:W3CDTF">2021-11-30T14:58:52Z</dcterms:modified>
  <cp:version/>
</cp:coreProperties>
</file>